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0" r:id="rId2"/>
    <p:sldId id="265" r:id="rId3"/>
    <p:sldId id="264" r:id="rId4"/>
    <p:sldId id="266" r:id="rId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000000"/>
    <a:srgbClr val="FF9900"/>
    <a:srgbClr val="0000FF"/>
    <a:srgbClr val="3DAFC7"/>
    <a:srgbClr val="BD5F00"/>
    <a:srgbClr val="D20A14"/>
    <a:srgbClr val="E32F3C"/>
    <a:srgbClr val="285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976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-2820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" charset="0"/>
              </a:defRPr>
            </a:lvl1pPr>
          </a:lstStyle>
          <a:p>
            <a:pPr>
              <a:defRPr/>
            </a:pPr>
            <a:fld id="{1189CB55-CF52-438E-AB07-3B4F9EB8E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7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fld id="{E9723F3B-7906-4732-BA0B-69FF98940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204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9" charset="0"/>
        <a:ea typeface="ＭＳ Ｐゴシック" pitchFamily="-109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1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4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3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D41A9-3BBC-4674-9004-3500450F420B}" type="slidenum">
              <a:rPr lang="en-US" smtClean="0">
                <a:latin typeface="Times" pitchFamily="18" charset="0"/>
              </a:rPr>
              <a:pPr/>
              <a:t>4</a:t>
            </a:fld>
            <a:endParaRPr 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7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spcBef>
                <a:spcPts val="600"/>
              </a:spcBef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105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352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9250" indent="-349250">
              <a:spcBef>
                <a:spcPts val="14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5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Fo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2575" indent="-282575">
              <a:spcBef>
                <a:spcPts val="1200"/>
              </a:spcBef>
              <a:defRPr sz="2400"/>
            </a:lvl1pPr>
            <a:lvl2pPr marL="685800" indent="-228600">
              <a:spcBef>
                <a:spcPts val="500"/>
              </a:spcBef>
              <a:defRPr sz="2000"/>
            </a:lvl2pPr>
            <a:lvl3pPr marL="1089025" indent="-174625"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Fon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7577"/>
            <a:ext cx="86868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029200"/>
          </a:xfrm>
        </p:spPr>
        <p:txBody>
          <a:bodyPr/>
          <a:lstStyle>
            <a:lvl1pPr marL="228600" indent="-228600">
              <a:spcBef>
                <a:spcPts val="1000"/>
              </a:spcBef>
              <a:defRPr sz="2000"/>
            </a:lvl1pPr>
            <a:lvl2pPr marL="631825" indent="-174625">
              <a:spcBef>
                <a:spcPts val="500"/>
              </a:spcBef>
              <a:defRPr sz="1600"/>
            </a:lvl2pPr>
            <a:lvl3pPr marL="1035050" indent="-120650"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 F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>
              <a:spcBef>
                <a:spcPts val="1000"/>
              </a:spcBef>
              <a:buFont typeface="Arial" pitchFamily="34" charset="0"/>
              <a:buChar char="•"/>
              <a:defRPr sz="2000"/>
            </a:lvl1pPr>
            <a:lvl2pPr marL="631825" indent="-174625">
              <a:spcBef>
                <a:spcPts val="500"/>
              </a:spcBef>
              <a:buFont typeface="Arial" pitchFamily="34" charset="0"/>
              <a:buChar char="•"/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07577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33375" y="1159297"/>
            <a:ext cx="8483600" cy="84138"/>
          </a:xfrm>
          <a:prstGeom prst="rect">
            <a:avLst/>
          </a:prstGeom>
          <a:gradFill rotWithShape="0">
            <a:gsLst>
              <a:gs pos="0">
                <a:srgbClr val="09730C">
                  <a:gamma/>
                  <a:shade val="46275"/>
                  <a:invGamma/>
                </a:srgbClr>
              </a:gs>
              <a:gs pos="50000">
                <a:srgbClr val="09730C"/>
              </a:gs>
              <a:gs pos="100000">
                <a:srgbClr val="09730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Time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DDF74-6DED-4812-9ED9-CFF75CACFEC0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6832" y="6058652"/>
            <a:ext cx="800736" cy="7993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ill Sans" pitchFamily="-109" charset="0"/>
        </a:defRPr>
      </a:lvl9pPr>
    </p:titleStyle>
    <p:bodyStyle>
      <a:lvl1pPr marL="342900" indent="-342900" algn="l" rtl="0" eaLnBrk="0" fontAlgn="base" hangingPunct="0">
        <a:spcBef>
          <a:spcPts val="14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ts val="8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spcBef>
          <a:spcPts val="5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spcBef>
          <a:spcPts val="3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ts val="2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18" Type="http://schemas.openxmlformats.org/officeDocument/2006/relationships/image" Target="../media/image17.jpg"/><Relationship Id="rId26" Type="http://schemas.openxmlformats.org/officeDocument/2006/relationships/image" Target="../media/image210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gif"/><Relationship Id="rId17" Type="http://schemas.openxmlformats.org/officeDocument/2006/relationships/image" Target="../media/image16.jpg"/><Relationship Id="rId25" Type="http://schemas.openxmlformats.org/officeDocument/2006/relationships/slide" Target="slide4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g"/><Relationship Id="rId29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23" Type="http://schemas.openxmlformats.org/officeDocument/2006/relationships/image" Target="../media/image20.png"/><Relationship Id="rId28" Type="http://schemas.openxmlformats.org/officeDocument/2006/relationships/slide" Target="slide2.xml"/><Relationship Id="rId10" Type="http://schemas.openxmlformats.org/officeDocument/2006/relationships/image" Target="../media/image9.emf"/><Relationship Id="rId19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gif"/><Relationship Id="rId22" Type="http://schemas.openxmlformats.org/officeDocument/2006/relationships/image" Target="../media/image19.png"/><Relationship Id="rId27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.png"/><Relationship Id="rId7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0.png"/><Relationship Id="rId3" Type="http://schemas.openxmlformats.org/officeDocument/2006/relationships/image" Target="../media/image25.png"/><Relationship Id="rId7" Type="http://schemas.openxmlformats.org/officeDocument/2006/relationships/image" Target="../media/image2.jpeg"/><Relationship Id="rId12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29.png"/><Relationship Id="rId10" Type="http://schemas.openxmlformats.org/officeDocument/2006/relationships/image" Target="../media/image28.jpg"/><Relationship Id="rId9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png"/><Relationship Id="rId12" Type="http://schemas.openxmlformats.org/officeDocument/2006/relationships/image" Target="../media/image3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11" Type="http://schemas.openxmlformats.org/officeDocument/2006/relationships/slide" Target="slide1.xml"/><Relationship Id="rId5" Type="http://schemas.openxmlformats.org/officeDocument/2006/relationships/image" Target="../media/image2.jpe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Radar Musical Instrument - A Spatiotemporal Real-Time mmWave Sensor for Contactless Human-Computer Interaction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201168" y="1243584"/>
            <a:ext cx="5693605" cy="4235067"/>
          </a:xfrm>
        </p:spPr>
        <p:txBody>
          <a:bodyPr/>
          <a:lstStyle/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OBJECTIVE: </a:t>
            </a:r>
            <a:r>
              <a:rPr lang="en-US" sz="1600" dirty="0"/>
              <a:t>Design non-contact musical interface using mmWave sensors and novel computer vision algorithms.</a:t>
            </a:r>
            <a:endParaRPr lang="en-US" sz="1600" dirty="0"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APPROACH: </a:t>
            </a:r>
            <a:r>
              <a:rPr lang="en-US" sz="1600" dirty="0"/>
              <a:t>Develop real-time spatiotemporal signal processing chain utilizing novel machine learning and computer vision algorithms to extract spatial and temporal features of the musician’s hand from the radar beat signal.</a:t>
            </a:r>
            <a:endParaRPr lang="en-US" sz="1600" b="1" dirty="0">
              <a:solidFill>
                <a:schemeClr val="tx2"/>
              </a:solidFill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Mapping location and movement to music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cs typeface="Arial" pitchFamily="34" charset="0"/>
              </a:rPr>
              <a:t>Range, cross-range oscillation rate, Doppler velocity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Super-resolution FCNN improves localization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cs typeface="Arial" pitchFamily="34" charset="0"/>
              </a:rPr>
              <a:t>Novel Doppler-corroborated particle filter algorithm increases tracking performance</a:t>
            </a:r>
          </a:p>
          <a:p>
            <a:pPr algn="just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  <a:cs typeface="Arial" pitchFamily="34" charset="0"/>
              </a:rPr>
              <a:t>RESULTS: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cs typeface="Arial" pitchFamily="34" charset="0"/>
              </a:rPr>
              <a:t>High-throughput feature extraction, deep-learning enhancement, and robust tracking algorithms enable acute control of the Radar Musical Instrument and demonstrate the proficiency of mmWave technology for hand gesture tracking.</a:t>
            </a:r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7B585F-2A13-4757-A319-412E8D3292A3}"/>
              </a:ext>
            </a:extLst>
          </p:cNvPr>
          <p:cNvGrpSpPr/>
          <p:nvPr/>
        </p:nvGrpSpPr>
        <p:grpSpPr>
          <a:xfrm>
            <a:off x="5894773" y="1348523"/>
            <a:ext cx="2893346" cy="1425009"/>
            <a:chOff x="4768818" y="913261"/>
            <a:chExt cx="3657881" cy="1425009"/>
          </a:xfrm>
        </p:grpSpPr>
        <p:pic>
          <p:nvPicPr>
            <p:cNvPr id="10" name="Picture 9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37D37C6E-6C2E-4739-8B43-3CA7E6DE4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744" r="23476"/>
            <a:stretch/>
          </p:blipFill>
          <p:spPr>
            <a:xfrm>
              <a:off x="4768818" y="1226271"/>
              <a:ext cx="800936" cy="85359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A4490BC-7185-4E27-8D21-D62B6C528B6B}"/>
                </a:ext>
              </a:extLst>
            </p:cNvPr>
            <p:cNvSpPr/>
            <p:nvPr/>
          </p:nvSpPr>
          <p:spPr>
            <a:xfrm rot="20105172">
              <a:off x="5703548" y="120855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A3A65B-451D-42A2-9664-6C057FE9E850}"/>
                </a:ext>
              </a:extLst>
            </p:cNvPr>
            <p:cNvGrpSpPr/>
            <p:nvPr/>
          </p:nvGrpSpPr>
          <p:grpSpPr>
            <a:xfrm>
              <a:off x="7625763" y="913261"/>
              <a:ext cx="800936" cy="751033"/>
              <a:chOff x="6833011" y="968945"/>
              <a:chExt cx="1791991" cy="1913432"/>
            </a:xfrm>
          </p:grpSpPr>
          <p:pic>
            <p:nvPicPr>
              <p:cNvPr id="21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F2648C2-3B38-4379-9C9A-6E8450CDF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7925" y="968945"/>
                <a:ext cx="803044" cy="1070725"/>
              </a:xfrm>
              <a:prstGeom prst="rect">
                <a:avLst/>
              </a:prstGeom>
            </p:spPr>
          </p:pic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D73A5A5-700A-42CE-8859-D4C012802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3011" y="1347985"/>
                <a:ext cx="1791991" cy="1534392"/>
              </a:xfrm>
              <a:prstGeom prst="rect">
                <a:avLst/>
              </a:prstGeom>
            </p:spPr>
          </p:pic>
        </p:grpSp>
        <p:pic>
          <p:nvPicPr>
            <p:cNvPr id="13" name="Picture 6" descr="photo of black digital audio mixer">
              <a:extLst>
                <a:ext uri="{FF2B5EF4-FFF2-40B4-BE49-F238E27FC236}">
                  <a16:creationId xmlns:a16="http://schemas.microsoft.com/office/drawing/2014/main" id="{99A69EBC-D1BF-45A7-9923-84E0B0EC4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755" y="1755866"/>
              <a:ext cx="803944" cy="51295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D62EA2-78FD-4B16-8FB7-09F9024ED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395" t="10794" r="10975" b="10748"/>
            <a:stretch/>
          </p:blipFill>
          <p:spPr>
            <a:xfrm>
              <a:off x="6237071" y="940457"/>
              <a:ext cx="680427" cy="529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18E2AE-5B9A-401D-9225-04735FF1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4414" b="30641"/>
            <a:stretch/>
          </p:blipFill>
          <p:spPr>
            <a:xfrm>
              <a:off x="6186072" y="1577493"/>
              <a:ext cx="787076" cy="220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D4023C-DA6D-4F88-9525-442BC4392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914" t="9477" r="10033" b="13723"/>
            <a:stretch/>
          </p:blipFill>
          <p:spPr>
            <a:xfrm>
              <a:off x="6237071" y="1825316"/>
              <a:ext cx="677405" cy="512954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98E3120-1EB8-483F-B827-D9988C4FE2F9}"/>
                </a:ext>
              </a:extLst>
            </p:cNvPr>
            <p:cNvSpPr/>
            <p:nvPr/>
          </p:nvSpPr>
          <p:spPr>
            <a:xfrm>
              <a:off x="5696063" y="1568659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1F27DB3-802F-4AAE-836F-7BD1035F0F95}"/>
                </a:ext>
              </a:extLst>
            </p:cNvPr>
            <p:cNvSpPr/>
            <p:nvPr/>
          </p:nvSpPr>
          <p:spPr>
            <a:xfrm rot="1894792">
              <a:off x="5698242" y="1927671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DAAA644-FB4E-47F9-8520-32AFA885104C}"/>
                </a:ext>
              </a:extLst>
            </p:cNvPr>
            <p:cNvSpPr/>
            <p:nvPr/>
          </p:nvSpPr>
          <p:spPr>
            <a:xfrm>
              <a:off x="7081747" y="1230395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62BF4E8-8D20-4DDD-A89F-3658CD83AAE2}"/>
                </a:ext>
              </a:extLst>
            </p:cNvPr>
            <p:cNvSpPr/>
            <p:nvPr/>
          </p:nvSpPr>
          <p:spPr>
            <a:xfrm>
              <a:off x="7081747" y="1860153"/>
              <a:ext cx="373737" cy="304381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4" name="!!osc">
            <a:extLst>
              <a:ext uri="{FF2B5EF4-FFF2-40B4-BE49-F238E27FC236}">
                <a16:creationId xmlns:a16="http://schemas.microsoft.com/office/drawing/2014/main" id="{5CB27DCC-FDAA-4B59-8F12-4234581109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1026" y="2936913"/>
            <a:ext cx="1355258" cy="10164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5" name="!!osc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5E850C-BAD4-4B09-B1C3-BC2476AB5A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1204" y="2935196"/>
            <a:ext cx="1355259" cy="101644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B37EA9-64B1-46A2-8ECA-AA4F91BD17FC}"/>
              </a:ext>
            </a:extLst>
          </p:cNvPr>
          <p:cNvSpPr/>
          <p:nvPr/>
        </p:nvSpPr>
        <p:spPr bwMode="auto">
          <a:xfrm>
            <a:off x="5971032" y="2885916"/>
            <a:ext cx="2944367" cy="234863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9" charset="0"/>
            </a:endParaRPr>
          </a:p>
        </p:txBody>
      </p:sp>
      <p:pic>
        <p:nvPicPr>
          <p:cNvPr id="31" name="Picture 3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0B1482-FF25-4475-919A-D214D0E3F8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1026" y="3951640"/>
            <a:ext cx="1355259" cy="10164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Picture 3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D39D1E-616E-4F66-98C8-42F4D0A68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6284" y="3949922"/>
            <a:ext cx="1355260" cy="101644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9B77B-FB58-4244-BCE2-C7B22593124C}"/>
              </a:ext>
            </a:extLst>
          </p:cNvPr>
          <p:cNvSpPr txBox="1"/>
          <p:nvPr/>
        </p:nvSpPr>
        <p:spPr>
          <a:xfrm>
            <a:off x="6425645" y="4940251"/>
            <a:ext cx="2061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Enhancement FCNN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645244-0E98-4332-A665-BCC4718F8AA9}"/>
              </a:ext>
            </a:extLst>
          </p:cNvPr>
          <p:cNvGrpSpPr/>
          <p:nvPr/>
        </p:nvGrpSpPr>
        <p:grpSpPr>
          <a:xfrm>
            <a:off x="5971032" y="5346937"/>
            <a:ext cx="2944367" cy="1332626"/>
            <a:chOff x="5971032" y="5346937"/>
            <a:chExt cx="2944367" cy="1332626"/>
          </a:xfrm>
        </p:grpSpPr>
        <p:sp>
          <p:nvSpPr>
            <p:cNvPr id="87" name="TextBox 86"/>
            <p:cNvSpPr txBox="1"/>
            <p:nvPr/>
          </p:nvSpPr>
          <p:spPr>
            <a:xfrm>
              <a:off x="5971032" y="535765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6" name="Picture 25" descr="A close up of a map&#10;&#10;Description automatically generated">
              <a:extLst>
                <a:ext uri="{FF2B5EF4-FFF2-40B4-BE49-F238E27FC236}">
                  <a16:creationId xmlns:a16="http://schemas.microsoft.com/office/drawing/2014/main" id="{A6A6E6F0-2EAD-4556-A641-4E5C63CB4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50050" b="49993"/>
            <a:stretch/>
          </p:blipFill>
          <p:spPr>
            <a:xfrm>
              <a:off x="7498630" y="5391950"/>
              <a:ext cx="1277833" cy="1064429"/>
            </a:xfrm>
            <a:prstGeom prst="rect">
              <a:avLst/>
            </a:prstGeom>
          </p:spPr>
        </p:pic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73DCA118-93A0-4651-96F4-A6D2C78FD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50150" b="49630"/>
            <a:stretch/>
          </p:blipFill>
          <p:spPr>
            <a:xfrm>
              <a:off x="6120062" y="5389280"/>
              <a:ext cx="1277833" cy="106709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6FAA08-1873-4192-83A5-45617529FBA0}"/>
                </a:ext>
              </a:extLst>
            </p:cNvPr>
            <p:cNvSpPr/>
            <p:nvPr/>
          </p:nvSpPr>
          <p:spPr bwMode="auto">
            <a:xfrm>
              <a:off x="5971032" y="5346937"/>
              <a:ext cx="2944367" cy="1332625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C4B767-5D3E-417C-A990-69D93BB9D398}"/>
                </a:ext>
              </a:extLst>
            </p:cNvPr>
            <p:cNvSpPr txBox="1"/>
            <p:nvPr/>
          </p:nvSpPr>
          <p:spPr>
            <a:xfrm>
              <a:off x="6367257" y="6402564"/>
              <a:ext cx="2061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Particle Filter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66BDC3-1E91-4C72-91E9-A04537C3921A}"/>
              </a:ext>
            </a:extLst>
          </p:cNvPr>
          <p:cNvGrpSpPr/>
          <p:nvPr/>
        </p:nvGrpSpPr>
        <p:grpSpPr>
          <a:xfrm>
            <a:off x="908211" y="5461629"/>
            <a:ext cx="2094762" cy="1335327"/>
            <a:chOff x="905635" y="5424878"/>
            <a:chExt cx="2094762" cy="133532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AC52B9-E1A3-40C4-B7E1-E5A56F6AFC6C}"/>
                </a:ext>
              </a:extLst>
            </p:cNvPr>
            <p:cNvGrpSpPr/>
            <p:nvPr/>
          </p:nvGrpSpPr>
          <p:grpSpPr>
            <a:xfrm>
              <a:off x="905635" y="5424878"/>
              <a:ext cx="2094762" cy="809579"/>
              <a:chOff x="4456094" y="3435107"/>
              <a:chExt cx="3286591" cy="1167240"/>
            </a:xfrm>
          </p:grpSpPr>
          <p:pic>
            <p:nvPicPr>
              <p:cNvPr id="45" name="Picture 44" descr="A picture containing sitting, table, computer, desk&#10;&#10;Description automatically generated">
                <a:extLst>
                  <a:ext uri="{FF2B5EF4-FFF2-40B4-BE49-F238E27FC236}">
                    <a16:creationId xmlns:a16="http://schemas.microsoft.com/office/drawing/2014/main" id="{AEC7BCE4-CBF3-45B5-A86F-CA495881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7759" r="23448"/>
              <a:stretch/>
            </p:blipFill>
            <p:spPr>
              <a:xfrm>
                <a:off x="4456094" y="3435109"/>
                <a:ext cx="804992" cy="1167237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6" name="Picture 45" descr="A picture containing computer, desk, sitting, table&#10;&#10;Description automatically generated">
                <a:extLst>
                  <a:ext uri="{FF2B5EF4-FFF2-40B4-BE49-F238E27FC236}">
                    <a16:creationId xmlns:a16="http://schemas.microsoft.com/office/drawing/2014/main" id="{1FD36567-B8A8-44C9-A1DC-F8F883BD1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l="37759" r="23448"/>
              <a:stretch/>
            </p:blipFill>
            <p:spPr>
              <a:xfrm>
                <a:off x="5696893" y="3435107"/>
                <a:ext cx="804992" cy="1167239"/>
              </a:xfrm>
              <a:prstGeom prst="rect">
                <a:avLst/>
              </a:prstGeom>
              <a:effectLst>
                <a:softEdge rad="12700"/>
              </a:effectLst>
            </p:spPr>
          </p:pic>
          <p:pic>
            <p:nvPicPr>
              <p:cNvPr id="47" name="Picture 46" descr="A picture containing computer, computer, table&#10;&#10;Description automatically generated">
                <a:extLst>
                  <a:ext uri="{FF2B5EF4-FFF2-40B4-BE49-F238E27FC236}">
                    <a16:creationId xmlns:a16="http://schemas.microsoft.com/office/drawing/2014/main" id="{0AB51B8A-2071-4D5F-8AD9-643ACC9DA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37759" r="23448"/>
              <a:stretch/>
            </p:blipFill>
            <p:spPr>
              <a:xfrm>
                <a:off x="6937692" y="3435107"/>
                <a:ext cx="804993" cy="1167240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48" name="Arrow: Left-Right 47">
                <a:extLst>
                  <a:ext uri="{FF2B5EF4-FFF2-40B4-BE49-F238E27FC236}">
                    <a16:creationId xmlns:a16="http://schemas.microsoft.com/office/drawing/2014/main" id="{B8BA7E9F-A076-4CDF-A6CB-256A8EEB700E}"/>
                  </a:ext>
                </a:extLst>
              </p:cNvPr>
              <p:cNvSpPr/>
              <p:nvPr/>
            </p:nvSpPr>
            <p:spPr>
              <a:xfrm>
                <a:off x="5161223" y="3935390"/>
                <a:ext cx="1876332" cy="403574"/>
              </a:xfrm>
              <a:prstGeom prst="leftRightArrow">
                <a:avLst/>
              </a:prstGeom>
              <a:gradFill>
                <a:gsLst>
                  <a:gs pos="0">
                    <a:schemeClr val="accent6"/>
                  </a:gs>
                  <a:gs pos="60000">
                    <a:schemeClr val="tx2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9ACA716D-347D-4B4E-B450-AE87FC3A7DA9}"/>
                </a:ext>
              </a:extLst>
            </p:cNvPr>
            <p:cNvSpPr/>
            <p:nvPr/>
          </p:nvSpPr>
          <p:spPr>
            <a:xfrm rot="5400000">
              <a:off x="1818153" y="6232892"/>
              <a:ext cx="268091" cy="271220"/>
            </a:xfrm>
            <a:prstGeom prst="rightArrow">
              <a:avLst/>
            </a:prstGeom>
            <a:gradFill>
              <a:gsLst>
                <a:gs pos="0">
                  <a:schemeClr val="accent6"/>
                </a:gs>
                <a:gs pos="60000">
                  <a:schemeClr val="tx2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/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 err="1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6B22184-C2EC-4D4B-9D35-EB59DAF39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04" y="6498595"/>
                  <a:ext cx="1728988" cy="261610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/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sz="1050" b="1" dirty="0" err="1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EE9269-A24E-46B8-BF25-FA5E25542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391" y="5741970"/>
                  <a:ext cx="1255869" cy="276999"/>
                </a:xfrm>
                <a:prstGeom prst="rect">
                  <a:avLst/>
                </a:prstGeom>
                <a:blipFill>
                  <a:blip r:embed="rId2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450DB4-AD5A-4A1D-9A53-D3750068BE0C}"/>
              </a:ext>
            </a:extLst>
          </p:cNvPr>
          <p:cNvGrpSpPr/>
          <p:nvPr/>
        </p:nvGrpSpPr>
        <p:grpSpPr>
          <a:xfrm>
            <a:off x="3342136" y="5477034"/>
            <a:ext cx="1864047" cy="1103240"/>
            <a:chOff x="4439568" y="899124"/>
            <a:chExt cx="2733241" cy="1934846"/>
          </a:xfrm>
        </p:grpSpPr>
        <p:pic>
          <p:nvPicPr>
            <p:cNvPr id="53" name="Picture 52" descr="A picture containing computer, front, table, sitting&#10;&#10;Description automatically generated">
              <a:extLst>
                <a:ext uri="{FF2B5EF4-FFF2-40B4-BE49-F238E27FC236}">
                  <a16:creationId xmlns:a16="http://schemas.microsoft.com/office/drawing/2014/main" id="{B0BE9FCE-FE60-48BE-B72A-D41E96DE7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744" t="2330" r="23476" b="-1"/>
            <a:stretch/>
          </p:blipFill>
          <p:spPr>
            <a:xfrm>
              <a:off x="5468962" y="1060415"/>
              <a:ext cx="1703847" cy="177355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414C6713-10C7-4FAD-B555-80287CEA1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71"/>
            <a:stretch/>
          </p:blipFill>
          <p:spPr>
            <a:xfrm>
              <a:off x="4439568" y="899124"/>
              <a:ext cx="2721365" cy="1534392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6128E856-4FEF-4CED-91BA-8C247CBE3A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8347052"/>
                  </p:ext>
                </p:extLst>
              </p:nvPr>
            </p:nvGraphicFramePr>
            <p:xfrm>
              <a:off x="7591966" y="652263"/>
              <a:ext cx="633532" cy="475149"/>
            </p:xfrm>
            <a:graphic>
              <a:graphicData uri="http://schemas.microsoft.com/office/powerpoint/2016/slidezoom">
                <pslz:sldZm>
                  <pslz:sldZmObj sldId="266" cId="4243179901">
                    <pslz:zmPr id="{86289ED4-9B1C-47E4-9295-5B11F9EADB25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3532" cy="4751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6128E856-4FEF-4CED-91BA-8C247CBE3A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91966" y="652263"/>
                <a:ext cx="633532" cy="4751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9AAA4FAE-DDE2-4184-8836-6D5D2E4B6A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0637367"/>
                  </p:ext>
                </p:extLst>
              </p:nvPr>
            </p:nvGraphicFramePr>
            <p:xfrm>
              <a:off x="8309353" y="652263"/>
              <a:ext cx="633533" cy="475150"/>
            </p:xfrm>
            <a:graphic>
              <a:graphicData uri="http://schemas.microsoft.com/office/powerpoint/2016/slidezoom">
                <pslz:sldZm>
                  <pslz:sldZmObj sldId="265" cId="1960277054">
                    <pslz:zmPr id="{0CE8536A-E875-4C7C-8903-0C8F4F0343FB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3533" cy="4751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9AAA4FAE-DDE2-4184-8836-6D5D2E4B6A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09353" y="652263"/>
                <a:ext cx="633533" cy="4751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7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H:\Jump 1\TxACE Center_Ken O\LogoFinalWhite.JPG">
            <a:extLst>
              <a:ext uri="{FF2B5EF4-FFF2-40B4-BE49-F238E27FC236}">
                <a16:creationId xmlns:a16="http://schemas.microsoft.com/office/drawing/2014/main" id="{C5A8F8F0-0D97-442A-9C4A-AFB20344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BDFFEB-EBB9-49D5-9481-0EE7017D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Posters 25 </a:t>
            </a:r>
            <a:r>
              <a:rPr lang="en-US" sz="1800">
                <a:solidFill>
                  <a:schemeClr val="tx2"/>
                </a:solidFill>
              </a:rPr>
              <a:t>&amp; 26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E13C003A-DEEE-47C3-9CC2-4E22F300C0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9989247"/>
                  </p:ext>
                </p:extLst>
              </p:nvPr>
            </p:nvGraphicFramePr>
            <p:xfrm>
              <a:off x="4710660" y="1870986"/>
              <a:ext cx="4154699" cy="3116025"/>
            </p:xfrm>
            <a:graphic>
              <a:graphicData uri="http://schemas.microsoft.com/office/powerpoint/2016/slidezoom">
                <pslz:sldZm>
                  <pslz:sldZmObj sldId="264" cId="4212906581">
                    <pslz:zmPr id="{8C3A7E68-0024-400C-B03C-AF5F7CB9F00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54699" cy="3116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13C003A-DEEE-47C3-9CC2-4E22F300C0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0660" y="1870986"/>
                <a:ext cx="4154699" cy="3116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C0AFF4A1-D273-4E72-8B35-0D92738C89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4903368"/>
                  </p:ext>
                </p:extLst>
              </p:nvPr>
            </p:nvGraphicFramePr>
            <p:xfrm>
              <a:off x="278641" y="1870986"/>
              <a:ext cx="4154697" cy="3116023"/>
            </p:xfrm>
            <a:graphic>
              <a:graphicData uri="http://schemas.microsoft.com/office/powerpoint/2016/slidezoom">
                <pslz:sldZm>
                  <pslz:sldZmObj sldId="260" cId="1372710415">
                    <pslz:zmPr id="{B500C293-774C-4747-8D6E-3228A1DFCB3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54697" cy="31160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0AFF4A1-D273-4E72-8B35-0D92738C89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641" y="1870986"/>
                <a:ext cx="4154697" cy="31160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27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F49213-3AB3-4650-B357-33FAF83D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97" y="1320144"/>
            <a:ext cx="2667372" cy="2876952"/>
          </a:xfrm>
          <a:prstGeom prst="rect">
            <a:avLst/>
          </a:prstGeom>
        </p:spPr>
      </p:pic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3-D Holographic Near-Field MIMO-ISAR Millimeter-Wave Imaging 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</p:spPr>
            <p:txBody>
              <a:bodyPr/>
              <a:lstStyle/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OBJECTIVE: </a:t>
                </a:r>
                <a:r>
                  <a:rPr lang="en-US" sz="1600" dirty="0"/>
                  <a:t>Construct a high-resolution mmWave imaging system for 3-D image reconstruction using novel techniques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APPROACH: </a:t>
                </a:r>
                <a:r>
                  <a:rPr lang="en-US" sz="1600" dirty="0"/>
                  <a:t>Develop efficient MIMO-ISAR image reconstruction algorithm and mechanical scanner</a:t>
                </a:r>
                <a:endParaRPr lang="en-US" sz="1600" dirty="0"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Novel image reconstruction algorithm for cylindrical MIMO-ISAR</a:t>
                </a:r>
                <a:endParaRPr lang="en-US" dirty="0">
                  <a:cs typeface="Arial" pitchFamily="34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Multistatic-to-monostatic conversion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400" dirty="0">
                    <a:cs typeface="Arial" pitchFamily="34" charset="0"/>
                  </a:rPr>
                  <a:t>Enables use of spatial efficient MIMO arrays and computationally efficient SISO image reconstruction algorithms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600" dirty="0">
                    <a:cs typeface="Arial" pitchFamily="34" charset="0"/>
                  </a:rPr>
                  <a:t>Fully integrated </a:t>
                </a:r>
                <a:r>
                  <a:rPr lang="en-US" sz="1600" i="1" dirty="0"/>
                  <a:t>x</a:t>
                </a:r>
                <a:r>
                  <a:rPr lang="en-US" sz="1600" dirty="0"/>
                  <a:t>-</a:t>
                </a:r>
                <a:r>
                  <a:rPr lang="en-US" sz="1600" i="1" dirty="0"/>
                  <a:t>y</a:t>
                </a:r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/>
                  <a:t> scanner to synthesize cylindrical and rectangular apertures</a:t>
                </a:r>
                <a:endParaRPr lang="en-US" sz="1600" dirty="0">
                  <a:cs typeface="Arial" pitchFamily="34" charset="0"/>
                </a:endParaRPr>
              </a:p>
              <a:p>
                <a:pPr algn="just">
                  <a:spcBef>
                    <a:spcPts val="600"/>
                  </a:spcBef>
                  <a:buNone/>
                </a:pPr>
                <a:r>
                  <a:rPr lang="en-US" sz="1600" b="1" dirty="0">
                    <a:solidFill>
                      <a:schemeClr val="tx2"/>
                    </a:solidFill>
                    <a:cs typeface="Arial" pitchFamily="34" charset="0"/>
                  </a:rPr>
                  <a:t>RESULTS:</a:t>
                </a:r>
                <a:r>
                  <a:rPr lang="en-US" sz="1600" dirty="0">
                    <a:solidFill>
                      <a:schemeClr val="tx2"/>
                    </a:solidFill>
                  </a:rPr>
                  <a:t> </a:t>
                </a:r>
                <a:r>
                  <a:rPr lang="en-US" sz="1600" dirty="0">
                    <a:cs typeface="Arial" pitchFamily="34" charset="0"/>
                  </a:rPr>
                  <a:t>Decreased scanning time by factor of 8 while maintaining sub-centimeter accuracy. Significant advantages over rectangular SAR: improved spatial resolution, rotational invariance</a:t>
                </a:r>
                <a:endParaRPr lang="en-US" dirty="0"/>
              </a:p>
            </p:txBody>
          </p:sp>
        </mc:Choice>
        <mc:Fallback xmlns="">
          <p:sp>
            <p:nvSpPr>
              <p:cNvPr id="307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168" y="1243584"/>
                <a:ext cx="5769864" cy="5202936"/>
              </a:xfrm>
              <a:blipFill>
                <a:blip r:embed="rId6"/>
                <a:stretch>
                  <a:fillRect l="-528" t="-351" r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5971032" y="41970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BA4342-C1FA-4C6A-B1DC-5CCF27EEC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032" y="4160831"/>
            <a:ext cx="2884154" cy="24685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46DA89-8306-4521-A46A-163782F72082}"/>
              </a:ext>
            </a:extLst>
          </p:cNvPr>
          <p:cNvGrpSpPr/>
          <p:nvPr/>
        </p:nvGrpSpPr>
        <p:grpSpPr>
          <a:xfrm>
            <a:off x="1516184" y="4975765"/>
            <a:ext cx="4355133" cy="1877592"/>
            <a:chOff x="1516184" y="4876705"/>
            <a:chExt cx="4355133" cy="1877592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7FA74906-250D-486E-8CC7-E69AD737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184" y="4876705"/>
              <a:ext cx="2115981" cy="1569815"/>
            </a:xfrm>
            <a:prstGeom prst="rect">
              <a:avLst/>
            </a:prstGeom>
          </p:spPr>
        </p:pic>
        <p:pic>
          <p:nvPicPr>
            <p:cNvPr id="15" name="Content Placeholder 8" descr="A body of water&#10;&#10;Description automatically generated">
              <a:extLst>
                <a:ext uri="{FF2B5EF4-FFF2-40B4-BE49-F238E27FC236}">
                  <a16:creationId xmlns:a16="http://schemas.microsoft.com/office/drawing/2014/main" id="{B689808A-B11C-46F9-B6E5-795C60F4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336" y="4876705"/>
              <a:ext cx="2115981" cy="156981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36E382-DF06-46F7-8454-2C7852899F3A}"/>
                </a:ext>
              </a:extLst>
            </p:cNvPr>
            <p:cNvSpPr txBox="1"/>
            <p:nvPr/>
          </p:nvSpPr>
          <p:spPr>
            <a:xfrm>
              <a:off x="1516184" y="6446520"/>
              <a:ext cx="2115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l Sans (Body)"/>
                </a:rPr>
                <a:t>SISO – 137min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25DA74-E235-4F8A-89C7-F8DC7978B502}"/>
                </a:ext>
              </a:extLst>
            </p:cNvPr>
            <p:cNvSpPr txBox="1"/>
            <p:nvPr/>
          </p:nvSpPr>
          <p:spPr>
            <a:xfrm>
              <a:off x="3755335" y="6439522"/>
              <a:ext cx="2115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ill Sans (Body)"/>
                </a:rPr>
                <a:t>MIMO – 17 min</a:t>
              </a: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D9E47DC3-81AF-451C-A6A6-1606D45126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26310"/>
                  </p:ext>
                </p:extLst>
              </p:nvPr>
            </p:nvGraphicFramePr>
            <p:xfrm>
              <a:off x="8309353" y="652263"/>
              <a:ext cx="633533" cy="475150"/>
            </p:xfrm>
            <a:graphic>
              <a:graphicData uri="http://schemas.microsoft.com/office/powerpoint/2016/slidezoom">
                <pslz:sldZm>
                  <pslz:sldZmObj sldId="265" cId="1960277054">
                    <pslz:zmPr id="{0CE8536A-E875-4C7C-8903-0C8F4F0343FB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3533" cy="4751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9E47DC3-81AF-451C-A6A6-1606D45126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09353" y="652263"/>
                <a:ext cx="633533" cy="4751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90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45136" y="228600"/>
            <a:ext cx="7270263" cy="832104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1800" dirty="0">
                <a:solidFill>
                  <a:schemeClr val="tx2"/>
                </a:solidFill>
              </a:rPr>
              <a:t>Radar Musical Instrument - A Spatiotemporal Real-Time mmWave Sensor for Contactless Human-Computer Interaction</a:t>
            </a:r>
            <a:br>
              <a:rPr lang="en-US" dirty="0"/>
            </a:br>
            <a:r>
              <a:rPr lang="en-US" sz="1400" dirty="0"/>
              <a:t>Josiah Smith, </a:t>
            </a:r>
            <a:r>
              <a:rPr lang="en-US" altLang="zh-CN" sz="1400" dirty="0">
                <a:ea typeface="宋体" pitchFamily="2" charset="-122"/>
              </a:rPr>
              <a:t>University of Texas at Dallas, TxACE</a:t>
            </a:r>
            <a:endParaRPr lang="en-US" sz="1600" dirty="0"/>
          </a:p>
        </p:txBody>
      </p:sp>
      <p:pic>
        <p:nvPicPr>
          <p:cNvPr id="8" name="Picture 1" descr="H:\Jump 1\TxACE Center_Ken O\LogoFinalWhi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238537"/>
            <a:ext cx="1568937" cy="7172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Radar Musical Instrument 3">
            <a:hlinkClick r:id="" action="ppaction://media"/>
            <a:extLst>
              <a:ext uri="{FF2B5EF4-FFF2-40B4-BE49-F238E27FC236}">
                <a16:creationId xmlns:a16="http://schemas.microsoft.com/office/drawing/2014/main" id="{1BF9FB65-329F-4CB5-BA1E-B62DB72E4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 bwMode="auto">
          <a:xfrm>
            <a:off x="610268" y="1566746"/>
            <a:ext cx="7923463" cy="445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BE29F582-7277-481A-A3B6-C95DA42A44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0637367"/>
                  </p:ext>
                </p:extLst>
              </p:nvPr>
            </p:nvGraphicFramePr>
            <p:xfrm>
              <a:off x="8309353" y="652263"/>
              <a:ext cx="633533" cy="475150"/>
            </p:xfrm>
            <a:graphic>
              <a:graphicData uri="http://schemas.microsoft.com/office/powerpoint/2016/slidezoom">
                <pslz:sldZm>
                  <pslz:sldZmObj sldId="265" cId="1960277054">
                    <pslz:zmPr id="{0CE8536A-E875-4C7C-8903-0C8F4F0343FB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3533" cy="4751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E29F582-7277-481A-A3B6-C95DA42A44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09353" y="652263"/>
                <a:ext cx="633533" cy="4751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BC04924E-8E08-41D0-9765-67B8B88182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4357162"/>
                  </p:ext>
                </p:extLst>
              </p:nvPr>
            </p:nvGraphicFramePr>
            <p:xfrm>
              <a:off x="7648333" y="652263"/>
              <a:ext cx="633533" cy="475150"/>
            </p:xfrm>
            <a:graphic>
              <a:graphicData uri="http://schemas.microsoft.com/office/powerpoint/2016/slidezoom">
                <pslz:sldZm>
                  <pslz:sldZmObj sldId="260" cId="1372710415">
                    <pslz:zmPr id="{B500C293-774C-4747-8D6E-3228A1DFCB3A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3533" cy="4751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C04924E-8E08-41D0-9765-67B8B88182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48333" y="652263"/>
                <a:ext cx="633533" cy="4751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1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46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56"/>
        <p14:stopEvt time="44113" objId="56"/>
      </p14:showEvtLst>
    </p:ext>
  </p:extLst>
</p:sld>
</file>

<file path=ppt/theme/theme1.xml><?xml version="1.0" encoding="utf-8"?>
<a:theme xmlns:a="http://schemas.openxmlformats.org/drawingml/2006/main" name="Presentation template_UTD">
  <a:themeElements>
    <a:clrScheme name="UTD">
      <a:dk1>
        <a:srgbClr val="000000"/>
      </a:dk1>
      <a:lt1>
        <a:srgbClr val="FFFFFF"/>
      </a:lt1>
      <a:dk2>
        <a:srgbClr val="09730C"/>
      </a:dk2>
      <a:lt2>
        <a:srgbClr val="FFFFFF"/>
      </a:lt2>
      <a:accent1>
        <a:srgbClr val="000000"/>
      </a:accent1>
      <a:accent2>
        <a:srgbClr val="7F7F7F"/>
      </a:accent2>
      <a:accent3>
        <a:srgbClr val="FFFFFF"/>
      </a:accent3>
      <a:accent4>
        <a:srgbClr val="7F7F7F"/>
      </a:accent4>
      <a:accent5>
        <a:srgbClr val="09730C"/>
      </a:accent5>
      <a:accent6>
        <a:srgbClr val="7F7F7F"/>
      </a:accent6>
      <a:hlink>
        <a:srgbClr val="009999"/>
      </a:hlink>
      <a:folHlink>
        <a:srgbClr val="99CC00"/>
      </a:folHlink>
    </a:clrScheme>
    <a:fontScheme name="Blank Presentatio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09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template_UTD</Template>
  <TotalTime>5857</TotalTime>
  <Words>298</Words>
  <Application>Microsoft Office PowerPoint</Application>
  <PresentationFormat>On-screen Show (4:3)</PresentationFormat>
  <Paragraphs>27</Paragraphs>
  <Slides>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Cambria Math</vt:lpstr>
      <vt:lpstr>Gill Sans</vt:lpstr>
      <vt:lpstr>Gill Sans (Body)</vt:lpstr>
      <vt:lpstr>Times</vt:lpstr>
      <vt:lpstr>Presentation template_UTD</vt:lpstr>
      <vt:lpstr>Radar Musical Instrument - A Spatiotemporal Real-Time mmWave Sensor for Contactless Human-Computer Interaction Josiah Smith, University of Texas at Dallas, TxACE</vt:lpstr>
      <vt:lpstr>Posters 25 &amp; 26 Josiah Smith, University of Texas at Dallas, TxACE</vt:lpstr>
      <vt:lpstr>3-D Holographic Near-Field MIMO-ISAR Millimeter-Wave Imaging  Josiah Smith, University of Texas at Dallas, TxACE</vt:lpstr>
      <vt:lpstr>Radar Musical Instrument - A Spatiotemporal Real-Time mmWave Sensor for Contactless Human-Computer Interaction Josiah Smith, University of Texas at Dallas, TxACE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Ricky</dc:creator>
  <cp:lastModifiedBy>Smith, Josiah Wayland</cp:lastModifiedBy>
  <cp:revision>580</cp:revision>
  <cp:lastPrinted>2008-12-04T20:28:19Z</cp:lastPrinted>
  <dcterms:created xsi:type="dcterms:W3CDTF">2009-12-08T15:17:27Z</dcterms:created>
  <dcterms:modified xsi:type="dcterms:W3CDTF">2020-10-19T16:29:27Z</dcterms:modified>
</cp:coreProperties>
</file>